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  <p:sldMasterId id="2147483674" r:id="rId3"/>
  </p:sldMasterIdLst>
  <p:notesMasterIdLst>
    <p:notesMasterId r:id="rId131"/>
  </p:notesMasterIdLst>
  <p:handoutMasterIdLst>
    <p:handoutMasterId r:id="rId132"/>
  </p:handoutMasterIdLst>
  <p:sldIdLst>
    <p:sldId id="256" r:id="rId4"/>
    <p:sldId id="257" r:id="rId5"/>
    <p:sldId id="401" r:id="rId6"/>
    <p:sldId id="279" r:id="rId7"/>
    <p:sldId id="25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397" r:id="rId126"/>
    <p:sldId id="398" r:id="rId127"/>
    <p:sldId id="399" r:id="rId128"/>
    <p:sldId id="400" r:id="rId129"/>
    <p:sldId id="277" r:id="rId130"/>
  </p:sldIdLst>
  <p:sldSz cx="12192000" cy="6858000"/>
  <p:notesSz cx="6808788" cy="994092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presProps" Target="pres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26" Type="http://schemas.openxmlformats.org/officeDocument/2006/relationships/slide" Target="slides/slide123.xml"/><Relationship Id="rId13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43AF6-AA9E-4EC4-8C55-70B8576CDA46}" type="datetimeFigureOut">
              <a:rPr lang="es-ES" smtClean="0"/>
              <a:t>27/04/2022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44245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6038" y="944245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1FF8E-DA71-4E93-8FB9-8BF6E33194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5467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desplazar la diapositiva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12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ADD6F0D-86C3-44E5-82C5-B23E740A50D1}" type="slidenum">
              <a:rPr lang="es-ES" sz="1400" b="0" strike="noStrike" spc="-1">
                <a:latin typeface="Times New Roman"/>
              </a:rPr>
              <a:t>‹Nº›</a:t>
            </a:fld>
            <a:endParaRPr lang="es-E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21487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7"/>
          <p:cNvPicPr/>
          <p:nvPr/>
        </p:nvPicPr>
        <p:blipFill>
          <a:blip r:embed="rId14"/>
          <a:stretch/>
        </p:blipFill>
        <p:spPr>
          <a:xfrm>
            <a:off x="9489600" y="6311880"/>
            <a:ext cx="2433600" cy="408960"/>
          </a:xfrm>
          <a:prstGeom prst="rect">
            <a:avLst/>
          </a:prstGeom>
          <a:ln>
            <a:noFill/>
          </a:ln>
        </p:spPr>
      </p:pic>
      <p:pic>
        <p:nvPicPr>
          <p:cNvPr id="39" name="Imagen 6"/>
          <p:cNvPicPr/>
          <p:nvPr/>
        </p:nvPicPr>
        <p:blipFill>
          <a:blip r:embed="rId15"/>
          <a:stretch/>
        </p:blipFill>
        <p:spPr>
          <a:xfrm>
            <a:off x="10907640" y="6012000"/>
            <a:ext cx="1065960" cy="6836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"/>
          <p:cNvPicPr/>
          <p:nvPr/>
        </p:nvPicPr>
        <p:blipFill>
          <a:blip r:embed="rId14"/>
          <a:stretch/>
        </p:blipFill>
        <p:spPr>
          <a:xfrm>
            <a:off x="9489600" y="6311880"/>
            <a:ext cx="2433600" cy="408960"/>
          </a:xfrm>
          <a:prstGeom prst="rect">
            <a:avLst/>
          </a:prstGeom>
          <a:ln>
            <a:noFill/>
          </a:ln>
        </p:spPr>
      </p:pic>
      <p:pic>
        <p:nvPicPr>
          <p:cNvPr id="79" name="Imagen 6"/>
          <p:cNvPicPr/>
          <p:nvPr/>
        </p:nvPicPr>
        <p:blipFill>
          <a:blip r:embed="rId15"/>
          <a:stretch/>
        </p:blipFill>
        <p:spPr>
          <a:xfrm>
            <a:off x="10907640" y="6012000"/>
            <a:ext cx="1065960" cy="68364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1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1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1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3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hyperlink" Target="http://fundacionesplai.org/" TargetMode="External"/><Relationship Id="rId7" Type="http://schemas.openxmlformats.org/officeDocument/2006/relationships/hyperlink" Target="https://twitter.com/fundacionesplai" TargetMode="External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jpeg"/><Relationship Id="rId5" Type="http://schemas.openxmlformats.org/officeDocument/2006/relationships/hyperlink" Target="https://www.facebook.com/FundacionEsplai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132.jpeg"/><Relationship Id="rId9" Type="http://schemas.openxmlformats.org/officeDocument/2006/relationships/image" Target="../media/image1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11 Imagen"/>
          <p:cNvPicPr/>
          <p:nvPr/>
        </p:nvPicPr>
        <p:blipFill>
          <a:blip r:embed="rId2"/>
          <a:stretch/>
        </p:blipFill>
        <p:spPr>
          <a:xfrm>
            <a:off x="2006640" y="883440"/>
            <a:ext cx="8178120" cy="50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</a:t>
            </a:fld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484784"/>
            <a:ext cx="9493449" cy="450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group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100</a:t>
            </a:fld>
            <a:endParaRPr lang="es-E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89840"/>
            <a:ext cx="9781481" cy="408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5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group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101</a:t>
            </a:fld>
            <a:endParaRPr lang="es-E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46" y="1689840"/>
            <a:ext cx="9776148" cy="38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1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group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102</a:t>
            </a:fld>
            <a:endParaRPr lang="es-E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772816"/>
            <a:ext cx="9246291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group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103</a:t>
            </a:fld>
            <a:endParaRPr lang="es-E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62" y="1685342"/>
            <a:ext cx="10096178" cy="429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group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104</a:t>
            </a:fld>
            <a:endParaRPr lang="es-ES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844824"/>
            <a:ext cx="10297144" cy="263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7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group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105</a:t>
            </a:fld>
            <a:endParaRPr lang="es-E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916832"/>
            <a:ext cx="9954621" cy="395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9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group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106</a:t>
            </a:fld>
            <a:endParaRPr lang="es-E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" y="1916832"/>
            <a:ext cx="10271051" cy="2659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Selección de grupo de registro.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having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107</a:t>
            </a:fld>
            <a:endParaRPr lang="es-E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64431"/>
            <a:ext cx="9865096" cy="371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Selección de grupo de registro.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having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108</a:t>
            </a:fld>
            <a:endParaRPr lang="es-E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4" y="1812917"/>
            <a:ext cx="10236671" cy="408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8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Selección de grupo de registro.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having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109</a:t>
            </a:fld>
            <a:endParaRPr lang="es-E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55" y="1689840"/>
            <a:ext cx="9819999" cy="406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</a:t>
            </a:fld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420203"/>
            <a:ext cx="8856199" cy="473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Selección de grupo de registro.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having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110</a:t>
            </a:fld>
            <a:endParaRPr lang="es-E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706016"/>
            <a:ext cx="9922653" cy="402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3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Selección de grupo de registro.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having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111</a:t>
            </a:fld>
            <a:endParaRPr lang="es-E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772816"/>
            <a:ext cx="8524578" cy="25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5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Selección de grupo de registro.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having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112</a:t>
            </a:fld>
            <a:endParaRPr lang="es-E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43" y="1976143"/>
            <a:ext cx="10039797" cy="318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4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Selección de grupo de registro.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having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113</a:t>
            </a:fld>
            <a:endParaRPr lang="es-E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707046"/>
            <a:ext cx="9580315" cy="423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0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Selección de grupo de registro.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having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114</a:t>
            </a:fld>
            <a:endParaRPr lang="es-E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80" y="1772816"/>
            <a:ext cx="10270679" cy="385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4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Selección de grupo de registro.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having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115</a:t>
            </a:fld>
            <a:endParaRPr lang="es-E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484784"/>
            <a:ext cx="9833479" cy="455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1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 duplicados.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distinc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116</a:t>
            </a:fld>
            <a:endParaRPr lang="es-ES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9" y="1844824"/>
            <a:ext cx="10225512" cy="37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3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 duplicados.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distinc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117</a:t>
            </a:fld>
            <a:endParaRPr lang="es-E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689840"/>
            <a:ext cx="9359023" cy="397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0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 duplicados.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distinc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118</a:t>
            </a:fld>
            <a:endParaRPr lang="es-E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97619"/>
            <a:ext cx="9433048" cy="379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 duplicados.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distinc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119</a:t>
            </a:fld>
            <a:endParaRPr lang="es-ES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916832"/>
            <a:ext cx="8479210" cy="377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</a:t>
            </a:fld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412776"/>
            <a:ext cx="9314012" cy="469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 duplicados.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distinc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120</a:t>
            </a:fld>
            <a:endParaRPr lang="es-E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772816"/>
            <a:ext cx="9709473" cy="395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Registros duplicados.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distinc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121</a:t>
            </a:fld>
            <a:endParaRPr lang="es-E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89840"/>
            <a:ext cx="9070157" cy="440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Alias.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122</a:t>
            </a:fld>
            <a:endParaRPr lang="es-E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62" y="1728071"/>
            <a:ext cx="9778058" cy="38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Alias.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123</a:t>
            </a:fld>
            <a:endParaRPr lang="es-E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71" y="1679503"/>
            <a:ext cx="9984432" cy="322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8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Alias.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124</a:t>
            </a:fld>
            <a:endParaRPr lang="es-E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29" y="1772816"/>
            <a:ext cx="9602416" cy="35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Alias.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125</a:t>
            </a:fld>
            <a:endParaRPr lang="es-E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89840"/>
            <a:ext cx="7531696" cy="414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7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Alias. 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126</a:t>
            </a:fld>
            <a:endParaRPr lang="es-E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40" y="1662053"/>
            <a:ext cx="10098088" cy="406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Table 1"/>
          <p:cNvGraphicFramePr/>
          <p:nvPr/>
        </p:nvGraphicFramePr>
        <p:xfrm>
          <a:off x="3326040" y="4632480"/>
          <a:ext cx="5895360" cy="1394460"/>
        </p:xfrm>
        <a:graphic>
          <a:graphicData uri="http://schemas.openxmlformats.org/drawingml/2006/table">
            <a:tbl>
              <a:tblPr/>
              <a:tblGrid>
                <a:gridCol w="2947680"/>
                <a:gridCol w="294768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SEDE MADRID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Distrito LATINA / Barrio LUCERO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C/ latina, 21, local 13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28047 – </a:t>
                      </a: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MADRID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911 681 686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s-ES" sz="135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E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CENTRE ESPLAI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Calle Riu Anoia, 42-54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08820 - El Prat de Llobregat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BARCELONA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934 747 474</a:t>
                      </a:r>
                      <a:endParaRPr lang="es-ES" sz="135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83" name="CustomShape 2"/>
          <p:cNvSpPr/>
          <p:nvPr/>
        </p:nvSpPr>
        <p:spPr>
          <a:xfrm>
            <a:off x="1523880" y="334800"/>
            <a:ext cx="9143280" cy="53928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3200" b="1" strike="noStrike" spc="-1">
                <a:solidFill>
                  <a:srgbClr val="5C2D91"/>
                </a:solidFill>
                <a:latin typeface="Calibri Light"/>
                <a:ea typeface="DejaVu Sans"/>
              </a:rPr>
              <a:t>Contacto</a:t>
            </a:r>
            <a:endParaRPr lang="es-ES" sz="3200" b="0" strike="noStrike" spc="-1">
              <a:latin typeface="Arial"/>
            </a:endParaRPr>
          </a:p>
        </p:txBody>
      </p:sp>
      <p:grpSp>
        <p:nvGrpSpPr>
          <p:cNvPr id="184" name="Group 3"/>
          <p:cNvGrpSpPr/>
          <p:nvPr/>
        </p:nvGrpSpPr>
        <p:grpSpPr>
          <a:xfrm>
            <a:off x="2224800" y="1610280"/>
            <a:ext cx="1941480" cy="1113480"/>
            <a:chOff x="2224800" y="1610280"/>
            <a:chExt cx="1941480" cy="1113480"/>
          </a:xfrm>
        </p:grpSpPr>
        <p:pic>
          <p:nvPicPr>
            <p:cNvPr id="185" name="Imagen 3"/>
            <p:cNvPicPr/>
            <p:nvPr/>
          </p:nvPicPr>
          <p:blipFill>
            <a:blip r:embed="rId2"/>
            <a:stretch/>
          </p:blipFill>
          <p:spPr>
            <a:xfrm>
              <a:off x="2388960" y="1610280"/>
              <a:ext cx="1557360" cy="81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6" name="CustomShape 4"/>
            <p:cNvSpPr/>
            <p:nvPr/>
          </p:nvSpPr>
          <p:spPr>
            <a:xfrm>
              <a:off x="2224800" y="2428200"/>
              <a:ext cx="1941480" cy="29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3"/>
                </a:rPr>
                <a:t>www.fundacionesplai.org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87" name="Group 5"/>
          <p:cNvGrpSpPr/>
          <p:nvPr/>
        </p:nvGrpSpPr>
        <p:grpSpPr>
          <a:xfrm>
            <a:off x="4937040" y="1671480"/>
            <a:ext cx="2316960" cy="1271880"/>
            <a:chOff x="4937040" y="1671480"/>
            <a:chExt cx="2316960" cy="1271880"/>
          </a:xfrm>
        </p:grpSpPr>
        <p:pic>
          <p:nvPicPr>
            <p:cNvPr id="188" name="Imagen 1"/>
            <p:cNvPicPr/>
            <p:nvPr/>
          </p:nvPicPr>
          <p:blipFill>
            <a:blip r:embed="rId4"/>
            <a:stretch/>
          </p:blipFill>
          <p:spPr>
            <a:xfrm>
              <a:off x="5769360" y="1671480"/>
              <a:ext cx="652680" cy="65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9" name="CustomShape 6"/>
            <p:cNvSpPr/>
            <p:nvPr/>
          </p:nvSpPr>
          <p:spPr>
            <a:xfrm>
              <a:off x="4937040" y="2442600"/>
              <a:ext cx="231696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5"/>
                </a:rPr>
                <a:t>Facebook.com/FundacionEsplai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90" name="Group 7"/>
          <p:cNvGrpSpPr/>
          <p:nvPr/>
        </p:nvGrpSpPr>
        <p:grpSpPr>
          <a:xfrm>
            <a:off x="8189640" y="1671480"/>
            <a:ext cx="1409760" cy="1271880"/>
            <a:chOff x="8189640" y="1671480"/>
            <a:chExt cx="1409760" cy="1271880"/>
          </a:xfrm>
        </p:grpSpPr>
        <p:pic>
          <p:nvPicPr>
            <p:cNvPr id="191" name="Imagen 4"/>
            <p:cNvPicPr/>
            <p:nvPr/>
          </p:nvPicPr>
          <p:blipFill>
            <a:blip r:embed="rId6"/>
            <a:stretch/>
          </p:blipFill>
          <p:spPr>
            <a:xfrm>
              <a:off x="8568000" y="1671480"/>
              <a:ext cx="652680" cy="65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2" name="CustomShape 8"/>
            <p:cNvSpPr/>
            <p:nvPr/>
          </p:nvSpPr>
          <p:spPr>
            <a:xfrm>
              <a:off x="8189640" y="2442600"/>
              <a:ext cx="140976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7"/>
                </a:rPr>
                <a:t>@fundacionEsplai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93" name="Group 9"/>
          <p:cNvGrpSpPr/>
          <p:nvPr/>
        </p:nvGrpSpPr>
        <p:grpSpPr>
          <a:xfrm>
            <a:off x="3704400" y="3364560"/>
            <a:ext cx="1083600" cy="1044720"/>
            <a:chOff x="3704400" y="3364560"/>
            <a:chExt cx="1083600" cy="1044720"/>
          </a:xfrm>
        </p:grpSpPr>
        <p:pic>
          <p:nvPicPr>
            <p:cNvPr id="194" name="Imagen 7"/>
            <p:cNvPicPr/>
            <p:nvPr/>
          </p:nvPicPr>
          <p:blipFill>
            <a:blip r:embed="rId8"/>
            <a:stretch/>
          </p:blipFill>
          <p:spPr>
            <a:xfrm>
              <a:off x="3893040" y="3364560"/>
              <a:ext cx="626040" cy="57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5" name="CustomShape 10"/>
            <p:cNvSpPr/>
            <p:nvPr/>
          </p:nvSpPr>
          <p:spPr>
            <a:xfrm>
              <a:off x="3704400" y="4109760"/>
              <a:ext cx="1083600" cy="299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6" name="Group 11"/>
          <p:cNvGrpSpPr/>
          <p:nvPr/>
        </p:nvGrpSpPr>
        <p:grpSpPr>
          <a:xfrm>
            <a:off x="6587280" y="3182760"/>
            <a:ext cx="2354040" cy="1401480"/>
            <a:chOff x="6587280" y="3182760"/>
            <a:chExt cx="2354040" cy="1401480"/>
          </a:xfrm>
        </p:grpSpPr>
        <p:pic>
          <p:nvPicPr>
            <p:cNvPr id="197" name="Imagen 8"/>
            <p:cNvPicPr/>
            <p:nvPr/>
          </p:nvPicPr>
          <p:blipFill>
            <a:blip r:embed="rId9"/>
            <a:stretch/>
          </p:blipFill>
          <p:spPr>
            <a:xfrm>
              <a:off x="7410600" y="3182760"/>
              <a:ext cx="707040" cy="70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" name="CustomShape 12"/>
            <p:cNvSpPr/>
            <p:nvPr/>
          </p:nvSpPr>
          <p:spPr>
            <a:xfrm>
              <a:off x="6587280" y="4083480"/>
              <a:ext cx="235404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strike="noStrike" spc="-1">
                  <a:solidFill>
                    <a:srgbClr val="000000"/>
                  </a:solidFill>
                  <a:latin typeface="Calibri Light"/>
                  <a:ea typeface="DejaVu Sans"/>
                </a:rPr>
                <a:t>fundacion@fundacionesplai.org</a:t>
              </a:r>
              <a:endParaRPr lang="es-ES" sz="1350" b="0" strike="noStrike" spc="-1">
                <a:latin typeface="Arial"/>
              </a:endParaRPr>
            </a:p>
          </p:txBody>
        </p:sp>
      </p:grpSp>
      <p:pic>
        <p:nvPicPr>
          <p:cNvPr id="199" name="18 Imagen"/>
          <p:cNvPicPr/>
          <p:nvPr/>
        </p:nvPicPr>
        <p:blipFill>
          <a:blip r:embed="rId10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20" name="19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127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13</a:t>
            </a:fld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25" y="1588955"/>
            <a:ext cx="9967789" cy="421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14</a:t>
            </a:fld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492915"/>
            <a:ext cx="10853986" cy="477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8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15</a:t>
            </a:fld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340768"/>
            <a:ext cx="10389800" cy="476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2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16</a:t>
            </a:fld>
            <a:endParaRPr lang="es-E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89840"/>
            <a:ext cx="9538176" cy="197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17</a:t>
            </a:fld>
            <a:endParaRPr lang="es-E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4" y="1689840"/>
            <a:ext cx="9145016" cy="4478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18</a:t>
            </a:fld>
            <a:endParaRPr lang="es-E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556792"/>
            <a:ext cx="9770046" cy="441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6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19</a:t>
            </a:fld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56792"/>
            <a:ext cx="9618415" cy="426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9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4 Imagen"/>
          <p:cNvPicPr/>
          <p:nvPr/>
        </p:nvPicPr>
        <p:blipFill>
          <a:blip r:embed="rId2"/>
          <a:stretch/>
        </p:blipFill>
        <p:spPr>
          <a:xfrm>
            <a:off x="1985760" y="2517120"/>
            <a:ext cx="8595360" cy="112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20</a:t>
            </a:fld>
            <a:endParaRPr lang="es-E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56792"/>
            <a:ext cx="8856984" cy="444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21</a:t>
            </a:fld>
            <a:endParaRPr lang="es-E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702374"/>
            <a:ext cx="8823648" cy="437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22</a:t>
            </a:fld>
            <a:endParaRPr lang="es-E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689840"/>
            <a:ext cx="9372675" cy="374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23</a:t>
            </a:fld>
            <a:endParaRPr lang="es-E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52" y="1556792"/>
            <a:ext cx="10377736" cy="420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24</a:t>
            </a:fld>
            <a:endParaRPr lang="es-E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63" y="1689840"/>
            <a:ext cx="9917113" cy="2913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8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matemáticas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25</a:t>
            </a:fld>
            <a:endParaRPr lang="es-E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844824"/>
            <a:ext cx="8760793" cy="360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matemáticas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26</a:t>
            </a:fld>
            <a:endParaRPr lang="es-E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556792"/>
            <a:ext cx="8178394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1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matemáticas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27</a:t>
            </a:fld>
            <a:endParaRPr lang="es-E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13" y="1844824"/>
            <a:ext cx="10134923" cy="381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8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matemáticas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28</a:t>
            </a:fld>
            <a:endParaRPr lang="es-E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1" y="1689840"/>
            <a:ext cx="9725095" cy="339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matemáticas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29</a:t>
            </a:fld>
            <a:endParaRPr lang="es-E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484784"/>
            <a:ext cx="8896205" cy="435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5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 - Inditex Car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HOME - Inditex Care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700808"/>
            <a:ext cx="6120680" cy="244827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matemáticas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30</a:t>
            </a:fld>
            <a:endParaRPr lang="es-E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52" y="1680907"/>
            <a:ext cx="10279063" cy="436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matemáticas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31</a:t>
            </a:fld>
            <a:endParaRPr lang="es-E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556792"/>
            <a:ext cx="994715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2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matemáticas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32</a:t>
            </a:fld>
            <a:endParaRPr lang="es-E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852936"/>
            <a:ext cx="8164041" cy="1629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33</a:t>
            </a:fld>
            <a:endParaRPr lang="es-E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89840"/>
            <a:ext cx="9891589" cy="396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34</a:t>
            </a:fld>
            <a:endParaRPr lang="es-E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492648"/>
            <a:ext cx="10220632" cy="474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7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35</a:t>
            </a:fld>
            <a:endParaRPr lang="es-E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68" y="1689840"/>
            <a:ext cx="10022880" cy="426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3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36</a:t>
            </a:fld>
            <a:endParaRPr lang="es-E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23" y="1988840"/>
            <a:ext cx="9935394" cy="2365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7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37</a:t>
            </a:fld>
            <a:endParaRPr lang="es-E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3" y="1484784"/>
            <a:ext cx="10297144" cy="4494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38</a:t>
            </a:fld>
            <a:endParaRPr lang="es-E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1" y="1576533"/>
            <a:ext cx="10191891" cy="430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0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39</a:t>
            </a:fld>
            <a:endParaRPr lang="es-E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13" y="1556792"/>
            <a:ext cx="9895781" cy="449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5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 - Inditex Car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HOME - Inditex Care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081337"/>
            <a:ext cx="57150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40</a:t>
            </a:fld>
            <a:endParaRPr lang="es-E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56792"/>
            <a:ext cx="9945682" cy="451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0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41</a:t>
            </a:fld>
            <a:endParaRPr lang="es-E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484784"/>
            <a:ext cx="8961793" cy="4731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3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42</a:t>
            </a:fld>
            <a:endParaRPr lang="es-E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398025"/>
            <a:ext cx="8967921" cy="487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9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43</a:t>
            </a:fld>
            <a:endParaRPr lang="es-E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03545"/>
            <a:ext cx="8748217" cy="458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8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44</a:t>
            </a:fld>
            <a:endParaRPr lang="es-E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00" y="1556792"/>
            <a:ext cx="9336360" cy="413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3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fecha y hora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45</a:t>
            </a:fld>
            <a:endParaRPr lang="es-E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64" y="1484784"/>
            <a:ext cx="9953303" cy="449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7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order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46</a:t>
            </a:fld>
            <a:endParaRPr lang="es-E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98176"/>
            <a:ext cx="10010617" cy="273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order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47</a:t>
            </a:fld>
            <a:endParaRPr lang="es-E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67" y="1844824"/>
            <a:ext cx="10202305" cy="26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order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48</a:t>
            </a:fld>
            <a:endParaRPr lang="es-E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64" y="1772816"/>
            <a:ext cx="9478591" cy="254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order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49</a:t>
            </a:fld>
            <a:endParaRPr lang="es-E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722813"/>
            <a:ext cx="9669066" cy="276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istemas de Bases de datos | Mapa Men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51" y="1052736"/>
            <a:ext cx="493946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CustomShape 1"/>
          <p:cNvSpPr/>
          <p:nvPr/>
        </p:nvSpPr>
        <p:spPr>
          <a:xfrm>
            <a:off x="3143672" y="2564904"/>
            <a:ext cx="4608888" cy="1069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4400" b="1" strike="noStrike" spc="-1" dirty="0" smtClean="0">
                <a:solidFill>
                  <a:srgbClr val="5C2D91"/>
                </a:solidFill>
                <a:latin typeface="Calibri Light"/>
              </a:rPr>
              <a:t>SQL</a:t>
            </a:r>
          </a:p>
          <a:p>
            <a:pPr algn="ctr"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 y función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4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Cláusula 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order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 (</a:t>
            </a:r>
            <a:r>
              <a:rPr lang="es-ES" sz="4400" b="1" spc="-1" dirty="0" err="1" smtClean="0">
                <a:solidFill>
                  <a:srgbClr val="5C2D91"/>
                </a:solidFill>
                <a:latin typeface="Calibri Light"/>
              </a:rPr>
              <a:t>select</a:t>
            </a: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)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50</a:t>
            </a:fld>
            <a:endParaRPr lang="es-E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772816"/>
            <a:ext cx="9217024" cy="411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51</a:t>
            </a:fld>
            <a:endParaRPr lang="es-E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715208"/>
            <a:ext cx="9012635" cy="294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3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52</a:t>
            </a:fld>
            <a:endParaRPr lang="es-E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484784"/>
            <a:ext cx="8050112" cy="465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53</a:t>
            </a:fld>
            <a:endParaRPr lang="es-E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04" y="1689840"/>
            <a:ext cx="9747573" cy="4113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4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54</a:t>
            </a:fld>
            <a:endParaRPr lang="es-E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90" y="1691971"/>
            <a:ext cx="10190659" cy="4109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55</a:t>
            </a:fld>
            <a:endParaRPr lang="es-E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556792"/>
            <a:ext cx="9523165" cy="441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relacionales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56</a:t>
            </a:fld>
            <a:endParaRPr lang="es-E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54165"/>
            <a:ext cx="10435493" cy="446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9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relacionales.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between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57</a:t>
            </a:fld>
            <a:endParaRPr lang="es-E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714652"/>
            <a:ext cx="8134822" cy="425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relacionales.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in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58</a:t>
            </a:fld>
            <a:endParaRPr lang="es-E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855083"/>
            <a:ext cx="8830519" cy="347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relacionales.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in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59</a:t>
            </a:fld>
            <a:endParaRPr lang="es-E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75" y="1844824"/>
            <a:ext cx="9671745" cy="364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77" y="1712861"/>
            <a:ext cx="10739686" cy="376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lógicos.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60</a:t>
            </a:fld>
            <a:endParaRPr lang="es-E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555957"/>
            <a:ext cx="9088066" cy="366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lógicos.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61</a:t>
            </a:fld>
            <a:endParaRPr lang="es-E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723842"/>
            <a:ext cx="9619184" cy="303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lógicos.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62</a:t>
            </a:fld>
            <a:endParaRPr lang="es-E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772816"/>
            <a:ext cx="9836307" cy="3828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5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lógicos.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63</a:t>
            </a:fld>
            <a:endParaRPr lang="es-E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48" y="1670689"/>
            <a:ext cx="9987792" cy="426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7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lógicos.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64</a:t>
            </a:fld>
            <a:endParaRPr lang="es-E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82" y="2924944"/>
            <a:ext cx="8875862" cy="108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3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Operadores lógicos.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65</a:t>
            </a:fld>
            <a:endParaRPr lang="es-E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26" y="1709424"/>
            <a:ext cx="10167814" cy="396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if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66</a:t>
            </a:fld>
            <a:endParaRPr lang="es-E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66" y="1762580"/>
            <a:ext cx="10045707" cy="396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1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if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67</a:t>
            </a:fld>
            <a:endParaRPr lang="es-E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7" y="1710772"/>
            <a:ext cx="10009111" cy="367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if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68</a:t>
            </a:fld>
            <a:endParaRPr lang="es-E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916832"/>
            <a:ext cx="9555163" cy="38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9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if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69</a:t>
            </a:fld>
            <a:endParaRPr lang="es-E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90" y="1689840"/>
            <a:ext cx="9984557" cy="412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9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</a:t>
            </a:fld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1" y="1473828"/>
            <a:ext cx="10649058" cy="452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77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if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70</a:t>
            </a:fld>
            <a:endParaRPr lang="es-E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340768"/>
            <a:ext cx="8948242" cy="46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if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71</a:t>
            </a:fld>
            <a:endParaRPr lang="es-E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13" y="1556792"/>
            <a:ext cx="10260013" cy="427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case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72</a:t>
            </a:fld>
            <a:endParaRPr lang="es-E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65" y="1484784"/>
            <a:ext cx="9977314" cy="4539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5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case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73</a:t>
            </a:fld>
            <a:endParaRPr lang="es-E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772816"/>
            <a:ext cx="903201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5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case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74</a:t>
            </a:fld>
            <a:endParaRPr lang="es-E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681143"/>
            <a:ext cx="9779382" cy="333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case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75</a:t>
            </a:fld>
            <a:endParaRPr lang="es-E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48" y="1669103"/>
            <a:ext cx="9693383" cy="40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case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76</a:t>
            </a:fld>
            <a:endParaRPr lang="es-E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689840"/>
            <a:ext cx="9939207" cy="375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control de flujo. 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case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77</a:t>
            </a:fld>
            <a:endParaRPr lang="es-E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559687"/>
            <a:ext cx="9495731" cy="413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0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Búsqueda de patrones.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–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not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78</a:t>
            </a:fld>
            <a:endParaRPr lang="es-E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07166"/>
            <a:ext cx="9994082" cy="423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4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Búsqueda de patrones.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–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not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79</a:t>
            </a:fld>
            <a:endParaRPr lang="es-E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689840"/>
            <a:ext cx="9173791" cy="373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0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</a:t>
            </a:fld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412776"/>
            <a:ext cx="9293056" cy="474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Búsqueda de patrones.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–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not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80</a:t>
            </a:fld>
            <a:endParaRPr lang="es-E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81" y="1662379"/>
            <a:ext cx="10035605" cy="449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5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Búsqueda de patrones.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–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not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81</a:t>
            </a:fld>
            <a:endParaRPr lang="es-E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16832"/>
            <a:ext cx="8153750" cy="1842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1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Búsqueda de patrones.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–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not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82</a:t>
            </a:fld>
            <a:endParaRPr lang="es-E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844824"/>
            <a:ext cx="9306000" cy="314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Búsqueda de patrones.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–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not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like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83</a:t>
            </a:fld>
            <a:endParaRPr lang="es-E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556792"/>
            <a:ext cx="9291142" cy="452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Búsqueda de patrones.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Regexp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y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not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regexp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84</a:t>
            </a:fld>
            <a:endParaRPr lang="es-E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89840"/>
            <a:ext cx="9765806" cy="439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Búsqueda de patrones.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Regexp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y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not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regexp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85</a:t>
            </a:fld>
            <a:endParaRPr lang="es-E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5" y="1689840"/>
            <a:ext cx="10328970" cy="416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5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Búsqueda de patrones.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Regexp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y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not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regexp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86</a:t>
            </a:fld>
            <a:endParaRPr lang="es-E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89840"/>
            <a:ext cx="9683682" cy="415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Búsqueda de patrones.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Regexp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y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not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regexp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87</a:t>
            </a:fld>
            <a:endParaRPr lang="es-E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06" y="1484785"/>
            <a:ext cx="9765280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Búsqueda de patrones.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Regexp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y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not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regexp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88</a:t>
            </a:fld>
            <a:endParaRPr lang="es-E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268760"/>
            <a:ext cx="8423995" cy="462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Contar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count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89</a:t>
            </a:fld>
            <a:endParaRPr lang="es-E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688985"/>
            <a:ext cx="9348932" cy="361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1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Funciones de cadenas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.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</a:t>
            </a:fld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412776"/>
            <a:ext cx="10153316" cy="4325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Contar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count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90</a:t>
            </a:fld>
            <a:endParaRPr lang="es-E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689840"/>
            <a:ext cx="8889566" cy="423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4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Contar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count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91</a:t>
            </a:fld>
            <a:endParaRPr lang="es-E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51" y="1556792"/>
            <a:ext cx="10402809" cy="454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4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Contar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count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92</a:t>
            </a:fld>
            <a:endParaRPr lang="es-E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9" y="1718693"/>
            <a:ext cx="9955597" cy="30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2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Count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-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max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-min-sum-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avg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93</a:t>
            </a:fld>
            <a:endParaRPr lang="es-E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689840"/>
            <a:ext cx="10234066" cy="346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5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Count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-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max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-min-sum-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avg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94</a:t>
            </a:fld>
            <a:endParaRPr lang="es-E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39" y="1844824"/>
            <a:ext cx="9979406" cy="239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6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Count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-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max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-min-sum-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avg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95</a:t>
            </a:fld>
            <a:endParaRPr lang="es-ES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844824"/>
            <a:ext cx="9353997" cy="354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0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Count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-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max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-min-sum-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avg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96</a:t>
            </a:fld>
            <a:endParaRPr lang="es-E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2060848"/>
            <a:ext cx="964940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Count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-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max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-min-sum-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avg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97</a:t>
            </a:fld>
            <a:endParaRPr lang="es-E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29" y="1707602"/>
            <a:ext cx="10048181" cy="423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1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group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98</a:t>
            </a:fld>
            <a:endParaRPr lang="es-E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484784"/>
            <a:ext cx="8939181" cy="450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2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Agrupar registros.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group</a:t>
            </a: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by</a:t>
            </a:r>
            <a:endParaRPr lang="es-ES" sz="440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99</a:t>
            </a:fld>
            <a:endParaRPr lang="es-E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88" y="1628800"/>
            <a:ext cx="9664232" cy="423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5403</TotalTime>
  <Words>1489</Words>
  <Application>Microsoft Office PowerPoint</Application>
  <PresentationFormat>Personalizado</PresentationFormat>
  <Paragraphs>505</Paragraphs>
  <Slides>127</Slides>
  <Notes>122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127</vt:i4>
      </vt:variant>
    </vt:vector>
  </HeadingPairs>
  <TitlesOfParts>
    <vt:vector size="130" baseType="lpstr"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Elvira Aliaga González-Albo</dc:creator>
  <cp:lastModifiedBy>user</cp:lastModifiedBy>
  <cp:revision>385</cp:revision>
  <cp:lastPrinted>2019-11-18T12:00:45Z</cp:lastPrinted>
  <dcterms:created xsi:type="dcterms:W3CDTF">2017-01-16T11:37:16Z</dcterms:created>
  <dcterms:modified xsi:type="dcterms:W3CDTF">2022-04-27T20:59:46Z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ntentTypeId">
    <vt:lpwstr>0x01010038D332626AF219448F3B8FA0576EA9D9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14</vt:i4>
  </property>
  <property fmtid="{D5CDD505-2E9C-101B-9397-08002B2CF9AE}" pid="9" name="PresentationFormat">
    <vt:lpwstr>Personalizado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